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5" r:id="rId6"/>
    <p:sldId id="260" r:id="rId7"/>
    <p:sldId id="264" r:id="rId8"/>
    <p:sldId id="299" r:id="rId9"/>
    <p:sldId id="271" r:id="rId10"/>
    <p:sldId id="297" r:id="rId11"/>
    <p:sldId id="294" r:id="rId12"/>
    <p:sldId id="295" r:id="rId13"/>
    <p:sldId id="296" r:id="rId14"/>
    <p:sldId id="298" r:id="rId15"/>
    <p:sldId id="291" r:id="rId16"/>
    <p:sldId id="276" r:id="rId17"/>
    <p:sldId id="277" r:id="rId18"/>
    <p:sldId id="293" r:id="rId19"/>
    <p:sldId id="263" r:id="rId20"/>
    <p:sldId id="281" r:id="rId21"/>
    <p:sldId id="267" r:id="rId22"/>
    <p:sldId id="268" r:id="rId23"/>
    <p:sldId id="269" r:id="rId24"/>
    <p:sldId id="280" r:id="rId25"/>
    <p:sldId id="279" r:id="rId26"/>
    <p:sldId id="283" r:id="rId27"/>
    <p:sldId id="284" r:id="rId28"/>
    <p:sldId id="282" r:id="rId29"/>
    <p:sldId id="273" r:id="rId30"/>
    <p:sldId id="288" r:id="rId31"/>
    <p:sldId id="287" r:id="rId32"/>
    <p:sldId id="272" r:id="rId33"/>
    <p:sldId id="262" r:id="rId34"/>
    <p:sldId id="274" r:id="rId35"/>
  </p:sldIdLst>
  <p:sldSz cx="12192000" cy="6858000"/>
  <p:notesSz cx="6858000" cy="9144000"/>
  <p:embeddedFontLs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NanumGothic" panose="020D0604000000000000" pitchFamily="34" charset="-127"/>
      <p:regular r:id="rId45"/>
      <p:bold r:id="rId46"/>
    </p:embeddedFont>
    <p:embeddedFont>
      <p:font typeface="Pretendard" panose="02000503000000020004" pitchFamily="2" charset="-127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53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0"/>
    <p:restoredTop sz="96966"/>
  </p:normalViewPr>
  <p:slideViewPr>
    <p:cSldViewPr snapToGrid="0">
      <p:cViewPr varScale="1">
        <p:scale>
          <a:sx n="124" d="100"/>
          <a:sy n="124" d="100"/>
        </p:scale>
        <p:origin x="3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33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41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82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8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0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6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9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6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8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0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53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4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6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2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01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8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최종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2-1.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Denoising with model (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시행착오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8512" y="2390209"/>
            <a:ext cx="10035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(</a:t>
            </a:r>
            <a:r>
              <a:rPr lang="ko-KR" altLang="en-US"/>
              <a:t>노이즈가 추가된 이미지</a:t>
            </a:r>
            <a:r>
              <a:rPr lang="en-US" altLang="ko-KR"/>
              <a:t>, </a:t>
            </a:r>
            <a:r>
              <a:rPr lang="ko-KR" altLang="en-US"/>
              <a:t>노이즈 없는 이미지</a:t>
            </a:r>
            <a:r>
              <a:rPr lang="en-US" altLang="ko-KR"/>
              <a:t>)</a:t>
            </a:r>
            <a:r>
              <a:rPr lang="ko-KR" altLang="en-US"/>
              <a:t> 학습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해당 모델로 노이즈 제거 </a:t>
            </a:r>
            <a:r>
              <a:rPr lang="en-US" altLang="ko-KR"/>
              <a:t>-&gt; but </a:t>
            </a:r>
            <a:r>
              <a:rPr lang="ko-KR" altLang="en-US"/>
              <a:t>잘 안됨</a:t>
            </a:r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12" y="3416966"/>
            <a:ext cx="8090323" cy="8525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12" y="4269476"/>
            <a:ext cx="8064748" cy="8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2-2. Denoising 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with Function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8493465" y="1827056"/>
            <a:ext cx="2330479" cy="14398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8276" y="3142008"/>
            <a:ext cx="100356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표기값 상이함 </a:t>
            </a:r>
            <a:r>
              <a:rPr lang="en-US" altLang="ko-KR"/>
              <a:t>(0~1 , 0~255)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ko-KR" altLang="en-US"/>
              <a:t>노이즈 정의</a:t>
            </a:r>
            <a:r>
              <a:rPr lang="en-US" altLang="ko-KR"/>
              <a:t>: </a:t>
            </a:r>
            <a:r>
              <a:rPr lang="ko-KR" altLang="en-US"/>
              <a:t>최대 표기값 </a:t>
            </a:r>
            <a:r>
              <a:rPr lang="en-US" altLang="ko-KR"/>
              <a:t>A </a:t>
            </a:r>
            <a:r>
              <a:rPr lang="ko-KR" altLang="en-US"/>
              <a:t>기준</a:t>
            </a:r>
            <a:r>
              <a:rPr lang="en-US" altLang="ko-KR"/>
              <a:t>,  0.5 * A </a:t>
            </a:r>
            <a:r>
              <a:rPr lang="ko-KR" altLang="en-US"/>
              <a:t>이하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ko-KR" altLang="en-US" b="1"/>
              <a:t>모든 </a:t>
            </a:r>
            <a:r>
              <a:rPr lang="en-US" altLang="ko-KR" b="1"/>
              <a:t>Feature </a:t>
            </a:r>
            <a:r>
              <a:rPr lang="ko-KR" altLang="en-US" b="1"/>
              <a:t>해당 이미지 최대 표기값 </a:t>
            </a:r>
            <a:r>
              <a:rPr lang="en-US" altLang="ko-KR" b="1"/>
              <a:t>(1A ~ 1.5A)</a:t>
            </a:r>
            <a:r>
              <a:rPr lang="ko-KR" altLang="en-US" b="1"/>
              <a:t>로 나눴을 때</a:t>
            </a:r>
            <a:r>
              <a:rPr lang="en-US" altLang="ko-KR" b="1"/>
              <a:t> </a:t>
            </a:r>
            <a:r>
              <a:rPr lang="ko-KR" altLang="en-US" b="1"/>
              <a:t>범위 </a:t>
            </a:r>
            <a:r>
              <a:rPr lang="en-US" altLang="ko-KR" b="1"/>
              <a:t>(1.0 ~ 0.66)</a:t>
            </a:r>
          </a:p>
          <a:p>
            <a:endParaRPr lang="en-US" altLang="ko-KR"/>
          </a:p>
          <a:p>
            <a:r>
              <a:rPr lang="en-US" altLang="ko-KR"/>
              <a:t>4. </a:t>
            </a:r>
            <a:r>
              <a:rPr lang="en-US" altLang="ko-KR" b="1"/>
              <a:t>Strict Threshold: 0.66</a:t>
            </a:r>
            <a:r>
              <a:rPr lang="en-US" altLang="ko-KR"/>
              <a:t> but </a:t>
            </a:r>
            <a:r>
              <a:rPr lang="en-US" altLang="ko-KR" sz="2400" b="1"/>
              <a:t>0.5</a:t>
            </a:r>
            <a:r>
              <a:rPr lang="en-US" altLang="ko-KR"/>
              <a:t> </a:t>
            </a:r>
            <a:r>
              <a:rPr lang="ko-KR" altLang="en-US"/>
              <a:t>일때 최고 </a:t>
            </a:r>
            <a:r>
              <a:rPr lang="en-US" altLang="ko-KR"/>
              <a:t>score</a:t>
            </a:r>
          </a:p>
        </p:txBody>
      </p:sp>
      <p:pic>
        <p:nvPicPr>
          <p:cNvPr id="11" name="그림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729028" y="1734331"/>
            <a:ext cx="2543075" cy="16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9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Centering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8276" y="2059753"/>
            <a:ext cx="2857154" cy="1421129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8694749" y="2180631"/>
            <a:ext cx="2799045" cy="1343779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/>
          <a:stretch/>
        </p:blipFill>
        <p:spPr bwMode="auto">
          <a:xfrm>
            <a:off x="788276" y="4555691"/>
            <a:ext cx="2800837" cy="1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/>
          <a:stretch/>
        </p:blipFill>
        <p:spPr bwMode="auto">
          <a:xfrm>
            <a:off x="8694749" y="4268532"/>
            <a:ext cx="2799045" cy="127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10" y="3563086"/>
            <a:ext cx="3517027" cy="524596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8" idx="2"/>
            <a:endCxn id="2" idx="1"/>
          </p:cNvCxnSpPr>
          <p:nvPr/>
        </p:nvCxnSpPr>
        <p:spPr>
          <a:xfrm rot="16200000" flipH="1">
            <a:off x="3037280" y="2660454"/>
            <a:ext cx="344502" cy="1985357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" idx="3"/>
            <a:endCxn id="9" idx="2"/>
          </p:cNvCxnSpPr>
          <p:nvPr/>
        </p:nvCxnSpPr>
        <p:spPr>
          <a:xfrm flipV="1">
            <a:off x="7719237" y="3524410"/>
            <a:ext cx="2375035" cy="300974"/>
          </a:xfrm>
          <a:prstGeom prst="bentConnector2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1" idx="0"/>
          </p:cNvCxnSpPr>
          <p:nvPr/>
        </p:nvCxnSpPr>
        <p:spPr>
          <a:xfrm rot="5400000" flipH="1" flipV="1">
            <a:off x="2890156" y="3243636"/>
            <a:ext cx="610594" cy="201351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13" idx="0"/>
          </p:cNvCxnSpPr>
          <p:nvPr/>
        </p:nvCxnSpPr>
        <p:spPr>
          <a:xfrm>
            <a:off x="7719237" y="3945097"/>
            <a:ext cx="2375035" cy="3234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171208" y="4821324"/>
            <a:ext cx="274097" cy="31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80556" y="4483193"/>
            <a:ext cx="695039" cy="404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7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Enlarging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rcRect t="16851"/>
          <a:stretch/>
        </p:blipFill>
        <p:spPr bwMode="auto">
          <a:xfrm>
            <a:off x="3062050" y="1823297"/>
            <a:ext cx="7969280" cy="972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062050" y="3495967"/>
            <a:ext cx="7969280" cy="837705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128414" y="4884285"/>
            <a:ext cx="7902915" cy="92184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08322" y="2145920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Original</a:t>
            </a:r>
            <a:endParaRPr lang="ko-KR" altLang="en-US" b="1"/>
          </a:p>
        </p:txBody>
      </p:sp>
      <p:sp>
        <p:nvSpPr>
          <p:cNvPr id="13" name="직사각형 12"/>
          <p:cNvSpPr/>
          <p:nvPr/>
        </p:nvSpPr>
        <p:spPr>
          <a:xfrm>
            <a:off x="766738" y="3694308"/>
            <a:ext cx="228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1. Tight Boundary Box</a:t>
            </a:r>
            <a:endParaRPr lang="ko-KR" altLang="en-US" b="1"/>
          </a:p>
        </p:txBody>
      </p:sp>
      <p:sp>
        <p:nvSpPr>
          <p:cNvPr id="14" name="직사각형 13"/>
          <p:cNvSpPr/>
          <p:nvPr/>
        </p:nvSpPr>
        <p:spPr>
          <a:xfrm>
            <a:off x="641131" y="5055616"/>
            <a:ext cx="2469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2. Square Boundary Box</a:t>
            </a: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14" y="3113918"/>
            <a:ext cx="5058180" cy="330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8414" y="4517683"/>
            <a:ext cx="4048563" cy="3666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70648" y="141337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</a:rPr>
              <a:t>-</a:t>
            </a:r>
            <a:r>
              <a:rPr lang="en-US" altLang="ko-KR"/>
              <a:t> Label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90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18470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 Set,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순서 확정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8039" y="1888890"/>
            <a:ext cx="51557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/>
          </a:p>
          <a:p>
            <a:r>
              <a:rPr lang="en-US" altLang="ko-KR"/>
              <a:t>1. Denoise, Normalier, Centering</a:t>
            </a:r>
            <a:r>
              <a:rPr lang="ko-KR" altLang="en-US"/>
              <a:t>은 확정</a:t>
            </a:r>
            <a:endParaRPr lang="en-US" altLang="ko-KR"/>
          </a:p>
          <a:p>
            <a:r>
              <a:rPr lang="en-US" altLang="ko-KR"/>
              <a:t>2. Centering, Tight Zoom , Square Zoom Combination</a:t>
            </a:r>
          </a:p>
          <a:p>
            <a:endParaRPr lang="en-US" altLang="ko-KR"/>
          </a:p>
          <a:p>
            <a:r>
              <a:rPr lang="en-US" altLang="ko-KR"/>
              <a:t>ex) MLP: Square zoom </a:t>
            </a:r>
            <a:r>
              <a:rPr lang="ko-KR" altLang="en-US"/>
              <a:t>최적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ex) Extra-Trees: Tight zoom </a:t>
            </a:r>
            <a:r>
              <a:rPr lang="ko-KR" altLang="en-US"/>
              <a:t>최적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58355"/>
          <a:stretch/>
        </p:blipFill>
        <p:spPr>
          <a:xfrm>
            <a:off x="1008039" y="4501179"/>
            <a:ext cx="7634570" cy="39355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58760"/>
          <a:stretch/>
        </p:blipFill>
        <p:spPr>
          <a:xfrm>
            <a:off x="1008039" y="3465267"/>
            <a:ext cx="7965365" cy="41900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27" y="1805790"/>
            <a:ext cx="4228310" cy="14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모델 선정을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68694" y="2490084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29277" y="2491243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23177" y="-1259194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54019" y="1755958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46005" y="1580273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73459" y="1764062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AD1B-275E-D00E-615D-D94FA1933F76}"/>
              </a:ext>
            </a:extLst>
          </p:cNvPr>
          <p:cNvSpPr txBox="1"/>
          <p:nvPr/>
        </p:nvSpPr>
        <p:spPr>
          <a:xfrm>
            <a:off x="786704" y="2745272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0F00D-67EC-0A98-358C-D00A701C5D23}"/>
              </a:ext>
            </a:extLst>
          </p:cNvPr>
          <p:cNvSpPr/>
          <p:nvPr/>
        </p:nvSpPr>
        <p:spPr>
          <a:xfrm>
            <a:off x="1668694" y="3559710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E3EB7-B4A1-D1C6-3BFF-9C523EF45554}"/>
              </a:ext>
            </a:extLst>
          </p:cNvPr>
          <p:cNvSpPr/>
          <p:nvPr/>
        </p:nvSpPr>
        <p:spPr>
          <a:xfrm>
            <a:off x="9029277" y="3560869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EDB702E-B9C7-A0D1-0894-5E2050B860B5}"/>
              </a:ext>
            </a:extLst>
          </p:cNvPr>
          <p:cNvSpPr/>
          <p:nvPr/>
        </p:nvSpPr>
        <p:spPr>
          <a:xfrm rot="5400000" flipH="1">
            <a:off x="5223177" y="-189568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F0D23-F860-1B2C-AA84-23CB59AACD46}"/>
              </a:ext>
            </a:extLst>
          </p:cNvPr>
          <p:cNvSpPr txBox="1"/>
          <p:nvPr/>
        </p:nvSpPr>
        <p:spPr>
          <a:xfrm>
            <a:off x="4754019" y="2825584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7C4AF50-F03C-A7C2-B2A6-65A552DC7CD4}"/>
              </a:ext>
            </a:extLst>
          </p:cNvPr>
          <p:cNvSpPr/>
          <p:nvPr/>
        </p:nvSpPr>
        <p:spPr>
          <a:xfrm rot="5400000" flipH="1">
            <a:off x="9746005" y="2649899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D0A8FB-0EDE-09A1-6337-B2259ADCB75B}"/>
              </a:ext>
            </a:extLst>
          </p:cNvPr>
          <p:cNvSpPr txBox="1"/>
          <p:nvPr/>
        </p:nvSpPr>
        <p:spPr>
          <a:xfrm>
            <a:off x="9273459" y="2833688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915C7-5146-C5D7-83B4-3711C191A613}"/>
              </a:ext>
            </a:extLst>
          </p:cNvPr>
          <p:cNvSpPr txBox="1"/>
          <p:nvPr/>
        </p:nvSpPr>
        <p:spPr>
          <a:xfrm>
            <a:off x="849724" y="3848801"/>
            <a:ext cx="6096000" cy="308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(10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713AE4-CF51-D16A-8677-6634D1D8A824}"/>
              </a:ext>
            </a:extLst>
          </p:cNvPr>
          <p:cNvSpPr/>
          <p:nvPr/>
        </p:nvSpPr>
        <p:spPr>
          <a:xfrm>
            <a:off x="1684272" y="4665401"/>
            <a:ext cx="7290348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56313C-C111-3C5B-F6E8-9AE6A7105BE5}"/>
              </a:ext>
            </a:extLst>
          </p:cNvPr>
          <p:cNvSpPr/>
          <p:nvPr/>
        </p:nvSpPr>
        <p:spPr>
          <a:xfrm>
            <a:off x="9044855" y="466656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53B13A-7911-00B6-B95D-FA65C8EC3252}"/>
              </a:ext>
            </a:extLst>
          </p:cNvPr>
          <p:cNvSpPr/>
          <p:nvPr/>
        </p:nvSpPr>
        <p:spPr>
          <a:xfrm rot="5400000" flipH="1">
            <a:off x="5238755" y="916123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8C8AAB-E510-9D06-9438-C7A71946B1AD}"/>
              </a:ext>
            </a:extLst>
          </p:cNvPr>
          <p:cNvSpPr txBox="1"/>
          <p:nvPr/>
        </p:nvSpPr>
        <p:spPr>
          <a:xfrm>
            <a:off x="4769597" y="393127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B632DE75-E75B-095B-B6F5-D8AC64BC0262}"/>
              </a:ext>
            </a:extLst>
          </p:cNvPr>
          <p:cNvSpPr/>
          <p:nvPr/>
        </p:nvSpPr>
        <p:spPr>
          <a:xfrm rot="5400000" flipH="1">
            <a:off x="9761583" y="375559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C7F8E3-EAA3-7595-7045-D3943D61DC61}"/>
              </a:ext>
            </a:extLst>
          </p:cNvPr>
          <p:cNvSpPr txBox="1"/>
          <p:nvPr/>
        </p:nvSpPr>
        <p:spPr>
          <a:xfrm>
            <a:off x="9289037" y="393937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4073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모델 학습</a:t>
            </a:r>
            <a:r>
              <a:rPr kumimoji="1" lang="en-US" altLang="ko-KR" spc="-6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357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 (15 classes)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Validation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84385" y="806272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66541" y="2817601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60598" y="3721296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32433" y="3758700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77057" y="3156441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8F36F-B3D7-DE28-3C4D-EBB38134A240}"/>
              </a:ext>
            </a:extLst>
          </p:cNvPr>
          <p:cNvSpPr/>
          <p:nvPr/>
        </p:nvSpPr>
        <p:spPr>
          <a:xfrm>
            <a:off x="9037640" y="3157600"/>
            <a:ext cx="1620338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25D5332A-0374-D003-22E1-7BD5CBFFF576}"/>
              </a:ext>
            </a:extLst>
          </p:cNvPr>
          <p:cNvSpPr/>
          <p:nvPr/>
        </p:nvSpPr>
        <p:spPr>
          <a:xfrm rot="5400000" flipH="1">
            <a:off x="5231540" y="-592837"/>
            <a:ext cx="212538" cy="729034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B9FA8F-5186-5100-9B13-6CCD44753500}"/>
              </a:ext>
            </a:extLst>
          </p:cNvPr>
          <p:cNvSpPr txBox="1"/>
          <p:nvPr/>
        </p:nvSpPr>
        <p:spPr>
          <a:xfrm>
            <a:off x="4762382" y="2422315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39C11C9-6188-A30F-7582-B1C1CC00339D}"/>
              </a:ext>
            </a:extLst>
          </p:cNvPr>
          <p:cNvSpPr/>
          <p:nvPr/>
        </p:nvSpPr>
        <p:spPr>
          <a:xfrm rot="5400000" flipH="1">
            <a:off x="9754368" y="2246630"/>
            <a:ext cx="203608" cy="162033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2DC89-A9C4-EC16-448B-1324D8D6E436}"/>
              </a:ext>
            </a:extLst>
          </p:cNvPr>
          <p:cNvSpPr txBox="1"/>
          <p:nvPr/>
        </p:nvSpPr>
        <p:spPr>
          <a:xfrm>
            <a:off x="9281822" y="2430419"/>
            <a:ext cx="114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(validation)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62642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614198" y="3161659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81438" y="3158606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204829" y="315923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32089" y="3156441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28797" y="3018464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75245" y="388601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41861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68358" y="3156730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84304" y="31564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99932" y="315921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D08F74E-4147-56CF-D54E-608640B54FA0}"/>
              </a:ext>
            </a:extLst>
          </p:cNvPr>
          <p:cNvSpPr/>
          <p:nvPr/>
        </p:nvSpPr>
        <p:spPr>
          <a:xfrm rot="5400000">
            <a:off x="4381110" y="2448376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9F655-721A-9DF5-2C89-A5A35C9E62F4}"/>
              </a:ext>
            </a:extLst>
          </p:cNvPr>
          <p:cNvSpPr txBox="1"/>
          <p:nvPr/>
        </p:nvSpPr>
        <p:spPr>
          <a:xfrm>
            <a:off x="4057323" y="5363400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62FE8F-1375-4DEC-04AC-C228834D6C39}"/>
              </a:ext>
            </a:extLst>
          </p:cNvPr>
          <p:cNvSpPr txBox="1"/>
          <p:nvPr/>
        </p:nvSpPr>
        <p:spPr>
          <a:xfrm>
            <a:off x="7629158" y="5400804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CD0FC-56B3-CEC0-91F1-28D4E99FF0BD}"/>
              </a:ext>
            </a:extLst>
          </p:cNvPr>
          <p:cNvSpPr/>
          <p:nvPr/>
        </p:nvSpPr>
        <p:spPr>
          <a:xfrm>
            <a:off x="1673782" y="4798545"/>
            <a:ext cx="5622564" cy="352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6336F2-3DB0-F6B5-B8E1-0B806A96FB0D}"/>
              </a:ext>
            </a:extLst>
          </p:cNvPr>
          <p:cNvSpPr txBox="1"/>
          <p:nvPr/>
        </p:nvSpPr>
        <p:spPr>
          <a:xfrm>
            <a:off x="4759107" y="4064419"/>
            <a:ext cx="1169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(training)</a:t>
            </a:r>
            <a:endParaRPr 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B0EA1BC-AA27-2FF4-D70B-452271C1A7DF}"/>
              </a:ext>
            </a:extLst>
          </p:cNvPr>
          <p:cNvSpPr/>
          <p:nvPr/>
        </p:nvSpPr>
        <p:spPr>
          <a:xfrm>
            <a:off x="7359367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F9C36-E5D2-5DC0-AAA5-AF05F6C9B02E}"/>
              </a:ext>
            </a:extLst>
          </p:cNvPr>
          <p:cNvSpPr/>
          <p:nvPr/>
        </p:nvSpPr>
        <p:spPr>
          <a:xfrm>
            <a:off x="7778163" y="480071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E2F7D1-2A22-7A3A-5287-3AF4E72DD155}"/>
              </a:ext>
            </a:extLst>
          </p:cNvPr>
          <p:cNvSpPr/>
          <p:nvPr/>
        </p:nvSpPr>
        <p:spPr>
          <a:xfrm>
            <a:off x="8201554" y="4801341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72664C-2C9A-5AF4-479B-C303E142C86E}"/>
              </a:ext>
            </a:extLst>
          </p:cNvPr>
          <p:cNvSpPr/>
          <p:nvPr/>
        </p:nvSpPr>
        <p:spPr>
          <a:xfrm>
            <a:off x="5928814" y="4798545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4D968DF-8A7A-E07F-6000-1CE4D962A551}"/>
              </a:ext>
            </a:extLst>
          </p:cNvPr>
          <p:cNvSpPr/>
          <p:nvPr/>
        </p:nvSpPr>
        <p:spPr>
          <a:xfrm rot="5400000">
            <a:off x="6425522" y="4660568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62F8A9-FB87-FD58-1A7C-B61C1302B584}"/>
              </a:ext>
            </a:extLst>
          </p:cNvPr>
          <p:cNvSpPr txBox="1"/>
          <p:nvPr/>
        </p:nvSpPr>
        <p:spPr>
          <a:xfrm>
            <a:off x="6071970" y="5528118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4C5309-911E-8D2E-2BC9-300DCF92976B}"/>
              </a:ext>
            </a:extLst>
          </p:cNvPr>
          <p:cNvSpPr/>
          <p:nvPr/>
        </p:nvSpPr>
        <p:spPr>
          <a:xfrm>
            <a:off x="7638586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DC0EC4-7388-4570-BCE9-BFDA33E06EE9}"/>
              </a:ext>
            </a:extLst>
          </p:cNvPr>
          <p:cNvSpPr/>
          <p:nvPr/>
        </p:nvSpPr>
        <p:spPr>
          <a:xfrm>
            <a:off x="8065083" y="4798834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2B860F-0496-0C62-61FB-5E3304B75620}"/>
              </a:ext>
            </a:extLst>
          </p:cNvPr>
          <p:cNvSpPr/>
          <p:nvPr/>
        </p:nvSpPr>
        <p:spPr>
          <a:xfrm>
            <a:off x="8481029" y="4798545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4016D9D0-9C70-87AB-865A-C39027BEE9DE}"/>
              </a:ext>
            </a:extLst>
          </p:cNvPr>
          <p:cNvSpPr/>
          <p:nvPr/>
        </p:nvSpPr>
        <p:spPr>
          <a:xfrm rot="5400000">
            <a:off x="8086963" y="4453376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D9136-0D3A-D4BF-AEAE-9ADB05D3591E}"/>
              </a:ext>
            </a:extLst>
          </p:cNvPr>
          <p:cNvSpPr/>
          <p:nvPr/>
        </p:nvSpPr>
        <p:spPr>
          <a:xfrm>
            <a:off x="8634620" y="4797434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EC16AF-21B1-4AA6-BFE3-64841B70804F}"/>
              </a:ext>
            </a:extLst>
          </p:cNvPr>
          <p:cNvSpPr/>
          <p:nvPr/>
        </p:nvSpPr>
        <p:spPr>
          <a:xfrm>
            <a:off x="8920354" y="4794986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01" y="1809655"/>
            <a:ext cx="1707879" cy="295348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01" y="2177568"/>
            <a:ext cx="3386788" cy="26158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459542" y="4297736"/>
            <a:ext cx="94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Left Top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9424090" y="4749679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Right Top</a:t>
            </a: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276512" y="5209541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Left Bottom</a:t>
            </a: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151542" y="5677938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Right Bottom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7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788276" y="1767042"/>
            <a:ext cx="60960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X, Shifted X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cs typeface="+mn-cs"/>
              </a:rPr>
              <a:t>Noised O, Shifted O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FB35D5F-1EFC-19B7-191D-D7192AF7B08A}"/>
              </a:ext>
            </a:extLst>
          </p:cNvPr>
          <p:cNvSpPr/>
          <p:nvPr/>
        </p:nvSpPr>
        <p:spPr>
          <a:xfrm rot="5400000">
            <a:off x="4360108" y="2026783"/>
            <a:ext cx="201360" cy="56225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654A3534-F802-88F9-1D8F-6F545F1272EE}"/>
              </a:ext>
            </a:extLst>
          </p:cNvPr>
          <p:cNvSpPr/>
          <p:nvPr/>
        </p:nvSpPr>
        <p:spPr>
          <a:xfrm rot="5400000">
            <a:off x="8042264" y="4038112"/>
            <a:ext cx="212539" cy="16203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6E4E5-5D56-A6BA-69BE-7081107AC3FB}"/>
              </a:ext>
            </a:extLst>
          </p:cNvPr>
          <p:cNvSpPr txBox="1"/>
          <p:nvPr/>
        </p:nvSpPr>
        <p:spPr>
          <a:xfrm>
            <a:off x="4036321" y="4941807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D38F8-44BA-3D72-5E58-75C579C1C0A8}"/>
              </a:ext>
            </a:extLst>
          </p:cNvPr>
          <p:cNvSpPr txBox="1"/>
          <p:nvPr/>
        </p:nvSpPr>
        <p:spPr>
          <a:xfrm>
            <a:off x="7608156" y="4979211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(shifted)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6930C3-2800-1310-E1B1-96D61E0AA9D7}"/>
              </a:ext>
            </a:extLst>
          </p:cNvPr>
          <p:cNvSpPr/>
          <p:nvPr/>
        </p:nvSpPr>
        <p:spPr>
          <a:xfrm>
            <a:off x="1652780" y="4376952"/>
            <a:ext cx="5622564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A1F23-4C52-C6EE-BE83-9E51B61E1338}"/>
              </a:ext>
            </a:extLst>
          </p:cNvPr>
          <p:cNvSpPr/>
          <p:nvPr/>
        </p:nvSpPr>
        <p:spPr>
          <a:xfrm>
            <a:off x="7338365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DE79F-2AD2-2B46-2405-07BC7B071049}"/>
              </a:ext>
            </a:extLst>
          </p:cNvPr>
          <p:cNvSpPr/>
          <p:nvPr/>
        </p:nvSpPr>
        <p:spPr>
          <a:xfrm>
            <a:off x="8589921" y="4382170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24E785-C34F-BF0F-10E4-73BB53566889}"/>
              </a:ext>
            </a:extLst>
          </p:cNvPr>
          <p:cNvSpPr/>
          <p:nvPr/>
        </p:nvSpPr>
        <p:spPr>
          <a:xfrm>
            <a:off x="7757161" y="4379117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F8C5FC-6437-32CB-B7C9-BE7B91C4F853}"/>
              </a:ext>
            </a:extLst>
          </p:cNvPr>
          <p:cNvSpPr/>
          <p:nvPr/>
        </p:nvSpPr>
        <p:spPr>
          <a:xfrm>
            <a:off x="8180552" y="4379748"/>
            <a:ext cx="368782" cy="352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5AFE3-20AD-CBBA-C422-C844AFC55A1B}"/>
              </a:ext>
            </a:extLst>
          </p:cNvPr>
          <p:cNvSpPr/>
          <p:nvPr/>
        </p:nvSpPr>
        <p:spPr>
          <a:xfrm>
            <a:off x="5907812" y="4376952"/>
            <a:ext cx="1364257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2D0B800-557F-6F9A-E203-58696E958E9A}"/>
              </a:ext>
            </a:extLst>
          </p:cNvPr>
          <p:cNvSpPr/>
          <p:nvPr/>
        </p:nvSpPr>
        <p:spPr>
          <a:xfrm rot="5400000">
            <a:off x="6404520" y="4238975"/>
            <a:ext cx="370842" cy="136425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C842B3-AA13-81D0-4BEC-6177E49338F6}"/>
              </a:ext>
            </a:extLst>
          </p:cNvPr>
          <p:cNvSpPr txBox="1"/>
          <p:nvPr/>
        </p:nvSpPr>
        <p:spPr>
          <a:xfrm>
            <a:off x="6050968" y="5106525"/>
            <a:ext cx="107370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0.8 * 0.25</a:t>
            </a:r>
          </a:p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(noised)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D5DF5B-3E77-3074-6C42-21E8D7A4F29E}"/>
              </a:ext>
            </a:extLst>
          </p:cNvPr>
          <p:cNvSpPr/>
          <p:nvPr/>
        </p:nvSpPr>
        <p:spPr>
          <a:xfrm>
            <a:off x="7617584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70E7F4-630B-844A-E1DD-CA7DC342B995}"/>
              </a:ext>
            </a:extLst>
          </p:cNvPr>
          <p:cNvSpPr/>
          <p:nvPr/>
        </p:nvSpPr>
        <p:spPr>
          <a:xfrm>
            <a:off x="8044081" y="4377241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866414-50F8-65ED-2DCD-47F50298B567}"/>
              </a:ext>
            </a:extLst>
          </p:cNvPr>
          <p:cNvSpPr/>
          <p:nvPr/>
        </p:nvSpPr>
        <p:spPr>
          <a:xfrm>
            <a:off x="8460027" y="437695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DC1333-81A0-DD66-F4A2-12E92F9F537D}"/>
              </a:ext>
            </a:extLst>
          </p:cNvPr>
          <p:cNvSpPr/>
          <p:nvPr/>
        </p:nvSpPr>
        <p:spPr>
          <a:xfrm>
            <a:off x="8875655" y="4379722"/>
            <a:ext cx="88038" cy="352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9E71F53-E413-9B2D-8C9E-4E72715492F7}"/>
              </a:ext>
            </a:extLst>
          </p:cNvPr>
          <p:cNvSpPr/>
          <p:nvPr/>
        </p:nvSpPr>
        <p:spPr>
          <a:xfrm rot="5400000">
            <a:off x="5209910" y="-199086"/>
            <a:ext cx="185119" cy="73059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167B-1A52-DE04-1514-278658D852DF}"/>
              </a:ext>
            </a:extLst>
          </p:cNvPr>
          <p:cNvSpPr txBox="1"/>
          <p:nvPr/>
        </p:nvSpPr>
        <p:spPr>
          <a:xfrm>
            <a:off x="4874728" y="3566619"/>
            <a:ext cx="8554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1.0</a:t>
            </a:r>
          </a:p>
          <a:p>
            <a:pPr algn="ctr"/>
            <a:r>
              <a:rPr kumimoji="1" lang="en-US" sz="14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(normal)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FD20-C8B4-2994-1BC2-F3EBF6474DBE}"/>
              </a:ext>
            </a:extLst>
          </p:cNvPr>
          <p:cNvSpPr/>
          <p:nvPr/>
        </p:nvSpPr>
        <p:spPr>
          <a:xfrm>
            <a:off x="1652781" y="2984643"/>
            <a:ext cx="7305923" cy="352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85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the data (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최종 모델 학습</a:t>
            </a:r>
            <a:r>
              <a:rPr kumimoji="1" lang="en-US" altLang="ko-KR" spc="-60">
                <a:latin typeface="NanumGothic" panose="020D0604000000000000" pitchFamily="34" charset="-127"/>
                <a:ea typeface="NanumGothic" panose="020D0604000000000000" pitchFamily="34" charset="-127"/>
              </a:rPr>
              <a:t> / Pipeline</a:t>
            </a:r>
            <a:r>
              <a:rPr kumimoji="1" lang="ko-KR" altLang="en-US" spc="-60">
                <a:latin typeface="NanumGothic" panose="020D0604000000000000" pitchFamily="34" charset="-127"/>
                <a:ea typeface="NanumGothic" panose="020D0604000000000000" pitchFamily="34" charset="-127"/>
              </a:rPr>
              <a:t>을 테스트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 위함</a:t>
            </a: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65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C9F7-6A7D-C1DF-5430-19E79F6BE67B}"/>
              </a:ext>
            </a:extLst>
          </p:cNvPr>
          <p:cNvSpPr txBox="1"/>
          <p:nvPr/>
        </p:nvSpPr>
        <p:spPr>
          <a:xfrm>
            <a:off x="292528" y="1592334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Noised, Shifted Final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 Dataset</a:t>
            </a: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b="0" i="0" u="none" strike="noStrike" kern="1200" cap="none" spc="-6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20" y="1827056"/>
            <a:ext cx="6781800" cy="45529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60829" y="1905989"/>
            <a:ext cx="9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D46CC"/>
                </a:solidFill>
              </a:rPr>
              <a:t>Left Top</a:t>
            </a:r>
            <a:endParaRPr lang="ko-KR" altLang="en-US">
              <a:solidFill>
                <a:srgbClr val="3D46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25377" y="2357932"/>
            <a:ext cx="105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9CE7"/>
                </a:solidFill>
              </a:rPr>
              <a:t>Right Top</a:t>
            </a:r>
            <a:endParaRPr lang="ko-KR" altLang="en-US">
              <a:solidFill>
                <a:srgbClr val="009CE7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977799" y="281779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94D7E9"/>
                </a:solidFill>
              </a:rPr>
              <a:t>Left Bottom</a:t>
            </a:r>
            <a:endParaRPr lang="ko-KR" altLang="en-US">
              <a:solidFill>
                <a:srgbClr val="94D7E9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52829" y="3286191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AC5AAD"/>
                </a:solidFill>
              </a:rPr>
              <a:t>Right Bottom</a:t>
            </a:r>
            <a:endParaRPr lang="ko-KR" altLang="en-US">
              <a:solidFill>
                <a:srgbClr val="AC5AAD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84811" y="554390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Normal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25587" y="4216417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Normal+Noised</a:t>
            </a:r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62" y="2219254"/>
            <a:ext cx="1024681" cy="99315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615" y="2228332"/>
            <a:ext cx="1060231" cy="9978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43" y="3276312"/>
            <a:ext cx="1136950" cy="108679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892" y="3266082"/>
            <a:ext cx="1137676" cy="10540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/>
          <a:srcRect r="58832"/>
          <a:stretch/>
        </p:blipFill>
        <p:spPr>
          <a:xfrm>
            <a:off x="67414" y="4391641"/>
            <a:ext cx="1169238" cy="108443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8"/>
          <a:srcRect l="60829"/>
          <a:stretch/>
        </p:blipFill>
        <p:spPr>
          <a:xfrm>
            <a:off x="1205655" y="4401083"/>
            <a:ext cx="1112544" cy="108443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r="60937"/>
          <a:stretch/>
        </p:blipFill>
        <p:spPr>
          <a:xfrm>
            <a:off x="120454" y="5475154"/>
            <a:ext cx="1020382" cy="999697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rcRect l="60639"/>
          <a:stretch/>
        </p:blipFill>
        <p:spPr>
          <a:xfrm>
            <a:off x="1166890" y="5462171"/>
            <a:ext cx="1028161" cy="999697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0779" y="4642191"/>
            <a:ext cx="1048508" cy="1803433"/>
          </a:xfrm>
          <a:prstGeom prst="rect">
            <a:avLst/>
          </a:prstGeom>
        </p:spPr>
      </p:pic>
      <p:cxnSp>
        <p:nvCxnSpPr>
          <p:cNvPr id="100" name="직선 화살표 연결선 99"/>
          <p:cNvCxnSpPr/>
          <p:nvPr/>
        </p:nvCxnSpPr>
        <p:spPr>
          <a:xfrm flipH="1">
            <a:off x="1991681" y="2090655"/>
            <a:ext cx="2169148" cy="727139"/>
          </a:xfrm>
          <a:prstGeom prst="straightConnector1">
            <a:avLst/>
          </a:prstGeom>
          <a:ln w="38100">
            <a:solidFill>
              <a:srgbClr val="3D4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84" idx="1"/>
          </p:cNvCxnSpPr>
          <p:nvPr/>
        </p:nvCxnSpPr>
        <p:spPr>
          <a:xfrm flipH="1">
            <a:off x="2057400" y="2542598"/>
            <a:ext cx="2067977" cy="1416450"/>
          </a:xfrm>
          <a:prstGeom prst="straightConnector1">
            <a:avLst/>
          </a:prstGeom>
          <a:ln w="38100">
            <a:solidFill>
              <a:srgbClr val="009C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85" idx="1"/>
          </p:cNvCxnSpPr>
          <p:nvPr/>
        </p:nvCxnSpPr>
        <p:spPr>
          <a:xfrm flipH="1">
            <a:off x="2021948" y="3002460"/>
            <a:ext cx="1955851" cy="2019138"/>
          </a:xfrm>
          <a:prstGeom prst="straightConnector1">
            <a:avLst/>
          </a:prstGeom>
          <a:ln w="38100">
            <a:solidFill>
              <a:srgbClr val="94D7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86" idx="1"/>
          </p:cNvCxnSpPr>
          <p:nvPr/>
        </p:nvCxnSpPr>
        <p:spPr>
          <a:xfrm flipH="1">
            <a:off x="2000307" y="3470857"/>
            <a:ext cx="1852522" cy="2529214"/>
          </a:xfrm>
          <a:prstGeom prst="straightConnector1">
            <a:avLst/>
          </a:prstGeom>
          <a:ln w="38100">
            <a:solidFill>
              <a:srgbClr val="AC5A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4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ACEEEC-4115-975D-D8DD-3CA9364F3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58828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12.76156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35.14291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47.88176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129.84410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131.20013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0.29157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0.02232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0.05838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8.99141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9.08884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0.87364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0.96636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0.97336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0.97479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0.01019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0.00857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0.77231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0.76504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0.18500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0.16250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0.20750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0.19750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7CD26-B340-65BC-9B3F-219367C05A37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27302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21367" y="1314549"/>
            <a:ext cx="9147564" cy="5312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 of the Project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 및 </a:t>
            </a:r>
            <a:r>
              <a:rPr kumimoji="1" lang="ko-KR" altLang="en-US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Get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Prepare the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 Test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Feedback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CE36C-9B83-677A-C667-9CA1A1C8E2BB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C4D52-22AA-3BAE-AA06-87B320AAD76D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2E19-49F2-C399-0795-8C6199D9580B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B0635-9A2B-7CC1-3247-1B0A559E983B}"/>
              </a:ext>
            </a:extLst>
          </p:cNvPr>
          <p:cNvSpPr txBox="1"/>
          <p:nvPr/>
        </p:nvSpPr>
        <p:spPr>
          <a:xfrm>
            <a:off x="880556" y="1352320"/>
            <a:ext cx="880797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학습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시간이 너무 긴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SVM,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VotingClassifier</a:t>
            </a:r>
            <a:r>
              <a:rPr kumimoji="1" lang="ko-KR" altLang="en-US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solidFill>
                <a:srgbClr val="00B05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FAC433-AB4D-A82E-95EB-747D02111F4A}"/>
              </a:ext>
            </a:extLst>
          </p:cNvPr>
          <p:cNvGrpSpPr/>
          <p:nvPr/>
        </p:nvGrpSpPr>
        <p:grpSpPr>
          <a:xfrm>
            <a:off x="456807" y="2724579"/>
            <a:ext cx="3611759" cy="2441677"/>
            <a:chOff x="1165724" y="2264327"/>
            <a:chExt cx="4104918" cy="2538034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F275670-DD2B-E035-5533-670D71FEB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24" y="2264327"/>
              <a:ext cx="4104918" cy="253803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1E524EEF-A9D4-F249-A3DF-08623729B071}"/>
                </a:ext>
              </a:extLst>
            </p:cNvPr>
            <p:cNvSpPr/>
            <p:nvPr/>
          </p:nvSpPr>
          <p:spPr>
            <a:xfrm>
              <a:off x="4264044" y="2525872"/>
              <a:ext cx="830178" cy="2014944"/>
            </a:xfrm>
            <a:prstGeom prst="frame">
              <a:avLst>
                <a:gd name="adj1" fmla="val 450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pic>
        <p:nvPicPr>
          <p:cNvPr id="20" name="Picture 8">
            <a:extLst>
              <a:ext uri="{FF2B5EF4-FFF2-40B4-BE49-F238E27FC236}">
                <a16:creationId xmlns:a16="http://schemas.microsoft.com/office/drawing/2014/main" id="{1C290AE1-657A-A46E-0001-C3AFD1B7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90" y="2724578"/>
            <a:ext cx="3590863" cy="22201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2B948F-FABE-540A-286A-6A2608F8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00" y="2724579"/>
            <a:ext cx="3551036" cy="219431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CA55EA3-F255-8AD7-8B70-9CC784267A77}"/>
              </a:ext>
            </a:extLst>
          </p:cNvPr>
          <p:cNvSpPr/>
          <p:nvPr/>
        </p:nvSpPr>
        <p:spPr>
          <a:xfrm>
            <a:off x="4920343" y="4206530"/>
            <a:ext cx="2718605" cy="633600"/>
          </a:xfrm>
          <a:prstGeom prst="frame">
            <a:avLst>
              <a:gd name="adj1" fmla="val 63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6F860-8F2A-E746-6DB4-F70CE04715E8}"/>
              </a:ext>
            </a:extLst>
          </p:cNvPr>
          <p:cNvSpPr txBox="1"/>
          <p:nvPr/>
        </p:nvSpPr>
        <p:spPr>
          <a:xfrm>
            <a:off x="6804685" y="5092545"/>
            <a:ext cx="501246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예측이 잘 되었다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90%)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거의 예측이 안됨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72842-AE4B-0C4A-804A-E29595990E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</p:spTree>
    <p:extLst>
      <p:ext uri="{BB962C8B-B14F-4D97-AF65-F5344CB8AC3E}">
        <p14:creationId xmlns:p14="http://schemas.microsoft.com/office/powerpoint/2010/main" val="76898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8867F-C8B3-5778-1043-71C1B2D5D97E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2EA4A-9BA9-69FA-56AF-6C3FDA489FAF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794F7-8BCB-EB94-91DF-ADC5B2EB7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859829"/>
              </p:ext>
            </p:extLst>
          </p:nvPr>
        </p:nvGraphicFramePr>
        <p:xfrm>
          <a:off x="962748" y="2063982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0.09063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2.82671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1.77935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1.44450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3.69965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26.31937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3.95527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0.23225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0.04901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0.02034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0.21984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0.08072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0.68907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0.68571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0.35757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0.32886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0.62143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0.71271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0.05734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0.01308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0.00144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0.00124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0.01171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0.00197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0.41500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0.21000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0.22750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9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7EE8D-C8B0-4ECB-FCDE-E85570BFD779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02FE4D-B6F9-13A5-D770-E4B8151317DE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84118-326A-019B-2EAC-39B1957FFC82}"/>
              </a:ext>
            </a:extLst>
          </p:cNvPr>
          <p:cNvSpPr txBox="1"/>
          <p:nvPr/>
        </p:nvSpPr>
        <p:spPr>
          <a:xfrm>
            <a:off x="5292947" y="4926722"/>
            <a:ext cx="6441787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Original </a:t>
            </a:r>
            <a:r>
              <a:rPr kumimoji="1" lang="en-US" altLang="ko-KR" sz="1600" b="1" spc="-60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en-US" altLang="ko-KR" sz="1600" b="1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안됨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40% ~ 70%)</a:t>
            </a:r>
            <a:r>
              <a:rPr kumimoji="1" lang="ko-KR" altLang="en-US" sz="1600" spc="-60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Team </a:t>
            </a:r>
            <a:r>
              <a:rPr kumimoji="1" lang="en-US" altLang="ko-KR" sz="1600" b="1" spc="-60" dirty="0" err="1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예측 잘 안되지만 이전보다 성능 향상됨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 </a:t>
            </a:r>
            <a:r>
              <a:rPr kumimoji="1" lang="en-US" altLang="ko-KR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30~40%)</a:t>
            </a:r>
            <a:r>
              <a:rPr kumimoji="1" lang="ko-KR" altLang="en-US" sz="1600" spc="-60" dirty="0">
                <a:solidFill>
                  <a:srgbClr val="539F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←</a:t>
            </a:r>
            <a:endParaRPr kumimoji="1" lang="en-US" altLang="ko-KR" sz="1600" spc="-60" dirty="0">
              <a:solidFill>
                <a:srgbClr val="539F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0F862D-6080-F9A1-65DA-216F1B78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6" y="2710406"/>
            <a:ext cx="3580992" cy="2216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042DCD-F3BE-F4E1-0ACD-FE691F08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46" y="2705647"/>
            <a:ext cx="3515381" cy="217352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1FBA06-FEA2-DE10-4B43-2BB11B15E919}"/>
              </a:ext>
            </a:extLst>
          </p:cNvPr>
          <p:cNvSpPr txBox="1"/>
          <p:nvPr/>
        </p:nvSpPr>
        <p:spPr>
          <a:xfrm>
            <a:off x="4276240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A14B9D15-A602-B0EA-4AA3-42E042B364C7}"/>
              </a:ext>
            </a:extLst>
          </p:cNvPr>
          <p:cNvSpPr/>
          <p:nvPr/>
        </p:nvSpPr>
        <p:spPr>
          <a:xfrm>
            <a:off x="8513840" y="3564231"/>
            <a:ext cx="1945252" cy="504336"/>
          </a:xfrm>
          <a:prstGeom prst="frame">
            <a:avLst>
              <a:gd name="adj1" fmla="val 513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C0468C-2277-B7A8-F121-98A4CF14AD9E}"/>
              </a:ext>
            </a:extLst>
          </p:cNvPr>
          <p:cNvCxnSpPr/>
          <p:nvPr/>
        </p:nvCxnSpPr>
        <p:spPr>
          <a:xfrm>
            <a:off x="1134050" y="2929637"/>
            <a:ext cx="0" cy="1343943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E184AE-1D08-BA21-B71A-6ED6C8301CE2}"/>
              </a:ext>
            </a:extLst>
          </p:cNvPr>
          <p:cNvSpPr txBox="1"/>
          <p:nvPr/>
        </p:nvSpPr>
        <p:spPr>
          <a:xfrm>
            <a:off x="880557" y="1352320"/>
            <a:ext cx="8335362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Softmax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1" lang="en-US" altLang="ko-KR" sz="1600" spc="-60" dirty="0" err="1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DecisionTree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614673-65D3-56AA-3E1F-394760A71225}"/>
              </a:ext>
            </a:extLst>
          </p:cNvPr>
          <p:cNvSpPr txBox="1"/>
          <p:nvPr/>
        </p:nvSpPr>
        <p:spPr>
          <a:xfrm>
            <a:off x="8123551" y="20402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BD613-B8BB-A412-5D2C-37F0ED2F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593" y="2743430"/>
            <a:ext cx="3450813" cy="21357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B3065D-5390-BFF3-FA29-324FD0A1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14798"/>
              </p:ext>
            </p:extLst>
          </p:nvPr>
        </p:nvGraphicFramePr>
        <p:xfrm>
          <a:off x="880556" y="2033117"/>
          <a:ext cx="10698420" cy="4069080"/>
        </p:xfrm>
        <a:graphic>
          <a:graphicData uri="http://schemas.openxmlformats.org/drawingml/2006/table">
            <a:tbl>
              <a:tblPr/>
              <a:tblGrid>
                <a:gridCol w="1069842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highlight>
                          <a:srgbClr val="FFFF00"/>
                        </a:highlight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(hard)</a:t>
                      </a:r>
                      <a:endParaRPr lang="ko-KR" alt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(soft)</a:t>
                      </a:r>
                      <a:endParaRPr lang="en-US" sz="1200" b="0" i="0" strike="noStrike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0.29248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14.58727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33.62962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146.48267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19.26764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0.31900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0.24504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539FF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0.0561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Original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0.97514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0.96914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0.96543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0.9764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539FF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0504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 </a:t>
                      </a:r>
                      <a:r>
                        <a:rPr lang="en-US" sz="1200" b="0" i="0" dirty="0" err="1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예측시간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0.24254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0.01468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0.01233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0.00418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4038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 on Team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0.43000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0.39000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strike="sngStrike" dirty="0">
                          <a:solidFill>
                            <a:srgbClr val="00B05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0.34500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C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0.38250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solidFill>
                          <a:srgbClr val="C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0F58-2567-426C-3C58-D02C2C0E84FD}"/>
              </a:ext>
            </a:extLst>
          </p:cNvPr>
          <p:cNvSpPr txBox="1"/>
          <p:nvPr/>
        </p:nvSpPr>
        <p:spPr>
          <a:xfrm>
            <a:off x="881902" y="1361522"/>
            <a:ext cx="10152543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Dataset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 classes)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KNN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예측 시간이 길고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Random</a:t>
            </a:r>
            <a:r>
              <a:rPr kumimoji="1" lang="ko-KR" altLang="en-US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성능이 낮으니 사용하지 말자</a:t>
            </a:r>
            <a:r>
              <a:rPr kumimoji="1" lang="en-US" altLang="ko-KR" sz="1600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7E0FB-D9EF-4692-4C6B-21720AE30931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Select and Train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B1EC7C-8DD6-83BA-521E-15C9E7657187}"/>
              </a:ext>
            </a:extLst>
          </p:cNvPr>
          <p:cNvSpPr txBox="1"/>
          <p:nvPr/>
        </p:nvSpPr>
        <p:spPr>
          <a:xfrm>
            <a:off x="349799" y="2012917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Time (sec)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06C18-6863-E70E-795B-E0B44B51FAF6}"/>
              </a:ext>
            </a:extLst>
          </p:cNvPr>
          <p:cNvSpPr txBox="1"/>
          <p:nvPr/>
        </p:nvSpPr>
        <p:spPr>
          <a:xfrm>
            <a:off x="4146932" y="204115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(Original, Team)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A065E-DD03-8727-F815-83AD3A9CAC3C}"/>
              </a:ext>
            </a:extLst>
          </p:cNvPr>
          <p:cNvSpPr txBox="1"/>
          <p:nvPr/>
        </p:nvSpPr>
        <p:spPr>
          <a:xfrm>
            <a:off x="7957799" y="2043351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(Original, Team)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2A6D33-F032-9B90-CCDD-67A8FADFA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33" y="2648799"/>
            <a:ext cx="3561635" cy="22059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016BE83-9C3B-1B19-2C03-4FB8CFDD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6" y="2641235"/>
            <a:ext cx="3561634" cy="22059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9DD23C5-9610-44AF-54C2-CEDAF47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7" y="2659420"/>
            <a:ext cx="3561634" cy="219835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141EB74-F191-8E05-993B-0D4FA1E971D7}"/>
              </a:ext>
            </a:extLst>
          </p:cNvPr>
          <p:cNvSpPr/>
          <p:nvPr/>
        </p:nvSpPr>
        <p:spPr>
          <a:xfrm>
            <a:off x="4907611" y="2972890"/>
            <a:ext cx="2869926" cy="456110"/>
          </a:xfrm>
          <a:prstGeom prst="frame">
            <a:avLst>
              <a:gd name="adj1" fmla="val 75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AB05287-3E20-DCED-DDFC-0BBE796970DE}"/>
              </a:ext>
            </a:extLst>
          </p:cNvPr>
          <p:cNvSpPr/>
          <p:nvPr/>
        </p:nvSpPr>
        <p:spPr>
          <a:xfrm>
            <a:off x="8575485" y="3754507"/>
            <a:ext cx="1410996" cy="406527"/>
          </a:xfrm>
          <a:prstGeom prst="frame">
            <a:avLst>
              <a:gd name="adj1" fmla="val 106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ED5EC-1125-AC77-C1D3-D0C18B7F7CAB}"/>
              </a:ext>
            </a:extLst>
          </p:cNvPr>
          <p:cNvSpPr txBox="1"/>
          <p:nvPr/>
        </p:nvSpPr>
        <p:spPr>
          <a:xfrm>
            <a:off x="4945271" y="5178806"/>
            <a:ext cx="3012528" cy="879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후보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Extra-Tree</a:t>
            </a:r>
          </a:p>
          <a:p>
            <a:pPr>
              <a:lnSpc>
                <a:spcPct val="150000"/>
              </a:lnSpc>
            </a:pP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후보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111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 찾기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401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n_estimators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[100, 200,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max_depth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[10,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415(sec)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 : 0.9282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0.87(sec)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max_iter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[500, 1000,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2000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alpha : [0.0001, 0.001, </a:t>
            </a:r>
            <a:r>
              <a:rPr kumimoji="1" lang="en-US" altLang="ko-KR" sz="1600" b="1" u="sng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0.01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0.1]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8017(sec)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0.9387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: 0.47(sec)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</p:spTree>
    <p:extLst>
      <p:ext uri="{BB962C8B-B14F-4D97-AF65-F5344CB8AC3E}">
        <p14:creationId xmlns:p14="http://schemas.microsoft.com/office/powerpoint/2010/main" val="258453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Learning Curve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1E9C6-13E3-3AF0-1603-840382511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7" y="2567292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6FC95-537F-CA97-52AB-D1198C51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964" y="2557610"/>
            <a:ext cx="4189675" cy="3342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0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Validation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진행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1FEDA-3DAF-F0DB-145A-8062396AC0C1}"/>
              </a:ext>
            </a:extLst>
          </p:cNvPr>
          <p:cNvSpPr txBox="1"/>
          <p:nvPr/>
        </p:nvSpPr>
        <p:spPr>
          <a:xfrm>
            <a:off x="641131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B67342-4DC7-A193-57B3-62A0BDBBA3D4}"/>
              </a:ext>
            </a:extLst>
          </p:cNvPr>
          <p:cNvSpPr txBox="1"/>
          <p:nvPr/>
        </p:nvSpPr>
        <p:spPr>
          <a:xfrm>
            <a:off x="6094288" y="1879213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71D24-7D23-7A93-2418-CE51C844E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95"/>
          <a:stretch/>
        </p:blipFill>
        <p:spPr>
          <a:xfrm>
            <a:off x="880556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7C00B-7C5B-D7F7-72AE-0C42B6C6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5"/>
          <a:stretch/>
        </p:blipFill>
        <p:spPr>
          <a:xfrm>
            <a:off x="6298058" y="2530094"/>
            <a:ext cx="3614155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4D93AF-8036-83A8-6B24-392016973A5A}"/>
              </a:ext>
            </a:extLst>
          </p:cNvPr>
          <p:cNvSpPr txBox="1"/>
          <p:nvPr/>
        </p:nvSpPr>
        <p:spPr>
          <a:xfrm>
            <a:off x="10115983" y="3297455"/>
            <a:ext cx="2034284" cy="1161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최종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MLP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가장 좋은 성능을 보인다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66ADD-47F4-C0D4-2CC0-98719EC471AC}"/>
              </a:ext>
            </a:extLst>
          </p:cNvPr>
          <p:cNvSpPr/>
          <p:nvPr/>
        </p:nvSpPr>
        <p:spPr>
          <a:xfrm>
            <a:off x="193264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BD42DC-E54F-DEE1-76E3-1F92A64B8868}"/>
              </a:ext>
            </a:extLst>
          </p:cNvPr>
          <p:cNvSpPr/>
          <p:nvPr/>
        </p:nvSpPr>
        <p:spPr>
          <a:xfrm>
            <a:off x="159143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15ED1-1638-EF67-C262-64A63EE1A490}"/>
              </a:ext>
            </a:extLst>
          </p:cNvPr>
          <p:cNvSpPr/>
          <p:nvPr/>
        </p:nvSpPr>
        <p:spPr>
          <a:xfrm>
            <a:off x="7412888" y="3391290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00119-64E1-7FC5-D91A-9864ABE7C737}"/>
              </a:ext>
            </a:extLst>
          </p:cNvPr>
          <p:cNvSpPr/>
          <p:nvPr/>
        </p:nvSpPr>
        <p:spPr>
          <a:xfrm>
            <a:off x="7071673" y="3733473"/>
            <a:ext cx="179373" cy="18040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F4F6B9-9014-1020-DEBE-D47F0B52ED78}"/>
              </a:ext>
            </a:extLst>
          </p:cNvPr>
          <p:cNvSpPr/>
          <p:nvPr/>
        </p:nvSpPr>
        <p:spPr>
          <a:xfrm>
            <a:off x="1273146" y="4236322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E5A60E-A556-1298-C6A5-ECDA095E0ECA}"/>
              </a:ext>
            </a:extLst>
          </p:cNvPr>
          <p:cNvSpPr/>
          <p:nvPr/>
        </p:nvSpPr>
        <p:spPr>
          <a:xfrm>
            <a:off x="2930217" y="5070324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23258D-6BA3-DB78-3AD3-A062D3AED9D9}"/>
              </a:ext>
            </a:extLst>
          </p:cNvPr>
          <p:cNvSpPr/>
          <p:nvPr/>
        </p:nvSpPr>
        <p:spPr>
          <a:xfrm>
            <a:off x="1433273" y="522895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5C863A-C014-B260-4708-C824AB33DBDC}"/>
              </a:ext>
            </a:extLst>
          </p:cNvPr>
          <p:cNvSpPr/>
          <p:nvPr/>
        </p:nvSpPr>
        <p:spPr>
          <a:xfrm>
            <a:off x="6738843" y="4245697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DACE6D-F996-EF0A-527B-52928126C555}"/>
              </a:ext>
            </a:extLst>
          </p:cNvPr>
          <p:cNvSpPr/>
          <p:nvPr/>
        </p:nvSpPr>
        <p:spPr>
          <a:xfrm>
            <a:off x="8395914" y="507969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D36AD9-41EE-6761-A289-EDBB95147196}"/>
              </a:ext>
            </a:extLst>
          </p:cNvPr>
          <p:cNvSpPr/>
          <p:nvPr/>
        </p:nvSpPr>
        <p:spPr>
          <a:xfrm>
            <a:off x="6892300" y="5238024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4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1C6-A96B-3369-D397-4A2BBE017877}"/>
              </a:ext>
            </a:extLst>
          </p:cNvPr>
          <p:cNvSpPr txBox="1"/>
          <p:nvPr/>
        </p:nvSpPr>
        <p:spPr>
          <a:xfrm>
            <a:off x="788276" y="1029103"/>
            <a:ext cx="743105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 classes 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분류기 </a:t>
            </a: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Voting Classifier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F9913-829D-9F27-4ACD-E1FFF89D0B44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Fine-Tune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AC142-059D-9EA5-9DB3-5679A445967A}"/>
              </a:ext>
            </a:extLst>
          </p:cNvPr>
          <p:cNvSpPr txBox="1"/>
          <p:nvPr/>
        </p:nvSpPr>
        <p:spPr>
          <a:xfrm>
            <a:off x="641131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Voting Classifier (</a:t>
            </a:r>
            <a:r>
              <a:rPr kumimoji="1" lang="en-US" altLang="ko-KR" b="1" spc="-6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soft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357(sec)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Accuracy : 0.9422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1.62(sec)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A0D7E-8297-A8CA-0800-CC701DBF3709}"/>
              </a:ext>
            </a:extLst>
          </p:cNvPr>
          <p:cNvSpPr txBox="1"/>
          <p:nvPr/>
        </p:nvSpPr>
        <p:spPr>
          <a:xfrm>
            <a:off x="6094288" y="1879213"/>
            <a:ext cx="6097712" cy="254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Voting Classifier (hard)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Search (Training) Time : 393(sec)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: 0.9305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Validation Dataset -</a:t>
            </a:r>
            <a:r>
              <a:rPr kumimoji="1" lang="ko-KR" altLang="en-US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: 1.66(sec)</a:t>
            </a:r>
          </a:p>
          <a:p>
            <a:pPr marR="0" lvl="1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04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6E4CFB-5889-A138-D41C-440A84DA9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52090"/>
              </p:ext>
            </p:extLst>
          </p:nvPr>
        </p:nvGraphicFramePr>
        <p:xfrm>
          <a:off x="714703" y="1538544"/>
          <a:ext cx="10730707" cy="457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04">
                  <a:extLst>
                    <a:ext uri="{9D8B030D-6E8A-4147-A177-3AD203B41FA5}">
                      <a16:colId xmlns:a16="http://schemas.microsoft.com/office/drawing/2014/main" val="1688433357"/>
                    </a:ext>
                  </a:extLst>
                </a:gridCol>
                <a:gridCol w="1720099">
                  <a:extLst>
                    <a:ext uri="{9D8B030D-6E8A-4147-A177-3AD203B41FA5}">
                      <a16:colId xmlns:a16="http://schemas.microsoft.com/office/drawing/2014/main" val="33123706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74796974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47487721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1985843657"/>
                    </a:ext>
                  </a:extLst>
                </a:gridCol>
                <a:gridCol w="1823651">
                  <a:extLst>
                    <a:ext uri="{9D8B030D-6E8A-4147-A177-3AD203B41FA5}">
                      <a16:colId xmlns:a16="http://schemas.microsoft.com/office/drawing/2014/main" val="3176742390"/>
                    </a:ext>
                  </a:extLst>
                </a:gridCol>
              </a:tblGrid>
              <a:tr h="488988">
                <a:tc gridSpan="2">
                  <a:txBody>
                    <a:bodyPr/>
                    <a:lstStyle/>
                    <a:p>
                      <a:pPr algn="ctr"/>
                      <a:endParaRPr 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(hard)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(soft)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058008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Original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14,000)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1.69720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0.59328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2.06655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2.25069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60776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0.95264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0.96271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0.94907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135236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0.08964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0.02795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0.35179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0.13811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225752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0.84500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0.80000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0.84750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71573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0.82431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0.23394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0.96035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1.12011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38475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6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05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334872"/>
                  </a:ext>
                </a:extLst>
              </a:tr>
              <a:tr h="48898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Final</a:t>
                      </a:r>
                    </a:p>
                    <a:p>
                      <a:pPr algn="ctr"/>
                      <a:r>
                        <a:rPr lang="en-US" sz="1400" b="1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Testset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(15classes,</a:t>
                      </a:r>
                    </a:p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Noised + shifted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</a:p>
                    <a:p>
                      <a:pPr algn="ctr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5,478)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Inference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0.74779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0.23500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1.04238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0.92722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866176"/>
                  </a:ext>
                </a:extLst>
              </a:tr>
              <a:tr h="488988">
                <a:tc v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0.91201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sng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0.92150</a:t>
                      </a:r>
                      <a:endParaRPr lang="en-US" sz="1200" b="1" i="0" u="sng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0.91822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0.92680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52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28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Goal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of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the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Project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2068786" y="3652111"/>
            <a:ext cx="805442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“ 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 점수보다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Overfitting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막는 최대한 내성이 강한 모델을 만들자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8276" y="2113228"/>
            <a:ext cx="1042453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"Hand-made dataset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의 성능이 저하된 원인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분석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 + "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개선된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ML model</a:t>
            </a:r>
            <a:r>
              <a:rPr lang="ko-KR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학습 및 최적화</a:t>
            </a:r>
            <a:r>
              <a:rPr lang="en-US" altLang="ko-KR" sz="2000" b="1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"</a:t>
            </a:r>
          </a:p>
          <a:p>
            <a:endParaRPr lang="en-US" altLang="ko-KR" sz="2000" b="1">
              <a:latin typeface="NanumGothic" panose="020D0604000000000000" pitchFamily="50" charset="-127"/>
              <a:ea typeface="NanumGothic" panose="020D0604000000000000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sz="5400">
                <a:latin typeface="NanumGothic" panose="020D0604000000000000" pitchFamily="50" charset="-127"/>
                <a:ea typeface="NanumGothic" panose="020D0604000000000000" pitchFamily="50" charset="-127"/>
                <a:cs typeface="Times New Roman" panose="02020603050405020304" pitchFamily="18" charset="0"/>
              </a:rPr>
              <a:t>+</a:t>
            </a:r>
            <a:endParaRPr lang="ko-KR" altLang="en-US" sz="200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94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E06BE98-1A70-032C-3EE2-3A000803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8" y="2276966"/>
            <a:ext cx="51710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B3564374-95B1-4DBE-E3CA-0FA76B3A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96" y="2276966"/>
            <a:ext cx="51710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0ABD4C-9B3F-7303-9C7D-668977BCAC5F}"/>
              </a:ext>
            </a:extLst>
          </p:cNvPr>
          <p:cNvCxnSpPr/>
          <p:nvPr/>
        </p:nvCxnSpPr>
        <p:spPr>
          <a:xfrm>
            <a:off x="9822095" y="2897310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4F166-3856-17FE-CF4A-C7B0D3B36E6C}"/>
              </a:ext>
            </a:extLst>
          </p:cNvPr>
          <p:cNvCxnSpPr/>
          <p:nvPr/>
        </p:nvCxnSpPr>
        <p:spPr>
          <a:xfrm>
            <a:off x="2104491" y="4436721"/>
            <a:ext cx="0" cy="45206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F5A480-2ECE-978C-8505-43B49644D2B8}"/>
              </a:ext>
            </a:extLst>
          </p:cNvPr>
          <p:cNvSpPr txBox="1"/>
          <p:nvPr/>
        </p:nvSpPr>
        <p:spPr>
          <a:xfrm>
            <a:off x="550977" y="1575493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Inference Time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FE8DC-8C96-09DF-F201-EE3B70B7BB20}"/>
              </a:ext>
            </a:extLst>
          </p:cNvPr>
          <p:cNvSpPr txBox="1"/>
          <p:nvPr/>
        </p:nvSpPr>
        <p:spPr>
          <a:xfrm>
            <a:off x="6220599" y="161337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 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(Final </a:t>
            </a:r>
            <a:r>
              <a:rPr kumimoji="1" lang="en-US" altLang="ko-KR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(NS) </a:t>
            </a:r>
            <a:r>
              <a:rPr kumimoji="1" lang="ko-KR" altLang="en-US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기준 정렬</a:t>
            </a:r>
            <a:r>
              <a:rPr kumimoji="1" lang="en-US" altLang="ko-KR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6E704A1-2C54-F472-0800-C52A0520A410}"/>
              </a:ext>
            </a:extLst>
          </p:cNvPr>
          <p:cNvSpPr/>
          <p:nvPr/>
        </p:nvSpPr>
        <p:spPr>
          <a:xfrm>
            <a:off x="9248052" y="5111936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7E2BB3C-A9B5-0AF0-FB8F-7188B8999E92}"/>
              </a:ext>
            </a:extLst>
          </p:cNvPr>
          <p:cNvSpPr/>
          <p:nvPr/>
        </p:nvSpPr>
        <p:spPr>
          <a:xfrm>
            <a:off x="1530447" y="5128162"/>
            <a:ext cx="656236" cy="276525"/>
          </a:xfrm>
          <a:prstGeom prst="frame">
            <a:avLst>
              <a:gd name="adj1" fmla="val 1439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4A04FC-8F18-1786-05B4-E19FA86B5B6A}"/>
              </a:ext>
            </a:extLst>
          </p:cNvPr>
          <p:cNvSpPr txBox="1"/>
          <p:nvPr/>
        </p:nvSpPr>
        <p:spPr>
          <a:xfrm>
            <a:off x="1683048" y="402550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0.23500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623B0-EAB6-2088-CDBF-4AD5F999523B}"/>
              </a:ext>
            </a:extLst>
          </p:cNvPr>
          <p:cNvSpPr txBox="1"/>
          <p:nvPr/>
        </p:nvSpPr>
        <p:spPr>
          <a:xfrm>
            <a:off x="9400652" y="2535072"/>
            <a:ext cx="986722" cy="38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spc="-60" dirty="0">
                <a:solidFill>
                  <a:srgbClr val="00B05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0.92150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6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Final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Test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9E6BB-7298-F126-16FF-8F0CC726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1"/>
          <a:stretch/>
        </p:blipFill>
        <p:spPr>
          <a:xfrm>
            <a:off x="1107899" y="2193787"/>
            <a:ext cx="3663487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82E75-7DBF-CAA9-35C3-D1482660856A}"/>
              </a:ext>
            </a:extLst>
          </p:cNvPr>
          <p:cNvSpPr txBox="1"/>
          <p:nvPr/>
        </p:nvSpPr>
        <p:spPr>
          <a:xfrm>
            <a:off x="868474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 Extra-Tree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89A05-D189-44C5-BD66-A1F7B135ACB5}"/>
              </a:ext>
            </a:extLst>
          </p:cNvPr>
          <p:cNvSpPr txBox="1"/>
          <p:nvPr/>
        </p:nvSpPr>
        <p:spPr>
          <a:xfrm>
            <a:off x="6321631" y="1531187"/>
            <a:ext cx="6097712" cy="1064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(2) MLP</a:t>
            </a: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spc="-60" dirty="0">
              <a:solidFill>
                <a:prstClr val="black"/>
              </a:solidFill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2147C-6E13-03EB-029B-5C9080C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08"/>
          <a:stretch/>
        </p:blipFill>
        <p:spPr>
          <a:xfrm>
            <a:off x="6567370" y="2193787"/>
            <a:ext cx="3657173" cy="3657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9ECA16-C4AD-8111-B15D-A251C36E8110}"/>
              </a:ext>
            </a:extLst>
          </p:cNvPr>
          <p:cNvSpPr/>
          <p:nvPr/>
        </p:nvSpPr>
        <p:spPr>
          <a:xfrm>
            <a:off x="2151133" y="3061317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5CD373-6F08-55D2-0205-56BC4B992E7A}"/>
              </a:ext>
            </a:extLst>
          </p:cNvPr>
          <p:cNvSpPr/>
          <p:nvPr/>
        </p:nvSpPr>
        <p:spPr>
          <a:xfrm>
            <a:off x="1809918" y="3403500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8824B-60F7-0A1D-50C3-FC8AF444F920}"/>
              </a:ext>
            </a:extLst>
          </p:cNvPr>
          <p:cNvSpPr/>
          <p:nvPr/>
        </p:nvSpPr>
        <p:spPr>
          <a:xfrm>
            <a:off x="7725197" y="3053225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70570-3EFC-1E21-5248-9A91FDBC46CF}"/>
              </a:ext>
            </a:extLst>
          </p:cNvPr>
          <p:cNvSpPr/>
          <p:nvPr/>
        </p:nvSpPr>
        <p:spPr>
          <a:xfrm>
            <a:off x="7383982" y="3395408"/>
            <a:ext cx="179373" cy="180407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295412-1020-AF98-05EF-1D683AE9AC23}"/>
              </a:ext>
            </a:extLst>
          </p:cNvPr>
          <p:cNvSpPr/>
          <p:nvPr/>
        </p:nvSpPr>
        <p:spPr>
          <a:xfrm>
            <a:off x="3151848" y="4735019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3D02FF-C383-AE19-60DA-DBAA302D49E1}"/>
              </a:ext>
            </a:extLst>
          </p:cNvPr>
          <p:cNvSpPr/>
          <p:nvPr/>
        </p:nvSpPr>
        <p:spPr>
          <a:xfrm>
            <a:off x="8734004" y="4735018"/>
            <a:ext cx="179373" cy="1804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FC489C-A687-FBC1-5C6C-F36911307B8B}"/>
              </a:ext>
            </a:extLst>
          </p:cNvPr>
          <p:cNvSpPr/>
          <p:nvPr/>
        </p:nvSpPr>
        <p:spPr>
          <a:xfrm>
            <a:off x="1483540" y="3896053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FCAD2-D463-4969-7CF1-3636447B7EAE}"/>
              </a:ext>
            </a:extLst>
          </p:cNvPr>
          <p:cNvSpPr/>
          <p:nvPr/>
        </p:nvSpPr>
        <p:spPr>
          <a:xfrm>
            <a:off x="7049511" y="3894241"/>
            <a:ext cx="179373" cy="1804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2F3EE9-E70B-0186-186C-5744A697EFC6}"/>
              </a:ext>
            </a:extLst>
          </p:cNvPr>
          <p:cNvSpPr/>
          <p:nvPr/>
        </p:nvSpPr>
        <p:spPr>
          <a:xfrm>
            <a:off x="7204609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FDB59-67F6-907A-44E9-1F47ADE8EFDF}"/>
              </a:ext>
            </a:extLst>
          </p:cNvPr>
          <p:cNvSpPr/>
          <p:nvPr/>
        </p:nvSpPr>
        <p:spPr>
          <a:xfrm>
            <a:off x="1634591" y="4895279"/>
            <a:ext cx="179373" cy="180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-Turn Arrow 20">
            <a:extLst>
              <a:ext uri="{FF2B5EF4-FFF2-40B4-BE49-F238E27FC236}">
                <a16:creationId xmlns:a16="http://schemas.microsoft.com/office/drawing/2014/main" id="{EA96B1EA-437B-0A73-0A43-BC1368203297}"/>
              </a:ext>
            </a:extLst>
          </p:cNvPr>
          <p:cNvSpPr/>
          <p:nvPr/>
        </p:nvSpPr>
        <p:spPr>
          <a:xfrm rot="16200000">
            <a:off x="3854415" y="2949915"/>
            <a:ext cx="2661119" cy="1381238"/>
          </a:xfrm>
          <a:prstGeom prst="uturnArrow">
            <a:avLst>
              <a:gd name="adj1" fmla="val 19142"/>
              <a:gd name="adj2" fmla="val 25000"/>
              <a:gd name="adj3" fmla="val 23828"/>
              <a:gd name="adj4" fmla="val 6629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DA8221-8CC9-03BC-1098-B4901E4DA5D8}"/>
              </a:ext>
            </a:extLst>
          </p:cNvPr>
          <p:cNvSpPr txBox="1"/>
          <p:nvPr/>
        </p:nvSpPr>
        <p:spPr>
          <a:xfrm>
            <a:off x="4046345" y="1583701"/>
            <a:ext cx="4049691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Shifted data 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처리 방식 결정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3837E-C7D6-4A13-0E4C-E629151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19" y="3283291"/>
            <a:ext cx="1053433" cy="1004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F0E8A-9FED-CFC3-75EB-775EEB35F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l="4495" t="5105" r="4788" b="7201"/>
          <a:stretch/>
        </p:blipFill>
        <p:spPr>
          <a:xfrm>
            <a:off x="4408045" y="3390813"/>
            <a:ext cx="472966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8D6993-C2B8-3F99-846D-DA54BE0B37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2614" t="4033" r="8094" b="6738"/>
          <a:stretch/>
        </p:blipFill>
        <p:spPr>
          <a:xfrm>
            <a:off x="4771419" y="2517571"/>
            <a:ext cx="457525" cy="457200"/>
          </a:xfrm>
          <a:prstGeom prst="rect">
            <a:avLst/>
          </a:prstGeom>
        </p:spPr>
      </p:pic>
      <p:sp>
        <p:nvSpPr>
          <p:cNvPr id="22" name="U-Turn Arrow 21">
            <a:extLst>
              <a:ext uri="{FF2B5EF4-FFF2-40B4-BE49-F238E27FC236}">
                <a16:creationId xmlns:a16="http://schemas.microsoft.com/office/drawing/2014/main" id="{9441172A-E8EB-558C-1581-FABE9CDE3BE7}"/>
              </a:ext>
            </a:extLst>
          </p:cNvPr>
          <p:cNvSpPr/>
          <p:nvPr/>
        </p:nvSpPr>
        <p:spPr>
          <a:xfrm rot="5400000">
            <a:off x="5424204" y="3133112"/>
            <a:ext cx="2661119" cy="1381238"/>
          </a:xfrm>
          <a:prstGeom prst="uturnArrow">
            <a:avLst>
              <a:gd name="adj1" fmla="val 19142"/>
              <a:gd name="adj2" fmla="val 25000"/>
              <a:gd name="adj3" fmla="val 23828"/>
              <a:gd name="adj4" fmla="val 6629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7D680-206B-B129-B381-3531BB897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3178" t="5992" r="6498" b="5110"/>
          <a:stretch/>
        </p:blipFill>
        <p:spPr>
          <a:xfrm>
            <a:off x="6680052" y="2505912"/>
            <a:ext cx="456919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0500B7-20D6-91D7-6E0B-5D6FD253E94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788313" y="4456962"/>
            <a:ext cx="440575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61E3B7-FFB7-F208-12A3-2088EC12EA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</a:blip>
          <a:srcRect r="8364"/>
          <a:stretch/>
        </p:blipFill>
        <p:spPr>
          <a:xfrm>
            <a:off x="6680052" y="4456962"/>
            <a:ext cx="442235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4795A2-7145-F5D8-FD8C-E73B430C1BB7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7072102" y="3390813"/>
            <a:ext cx="465826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E9DDC6-790B-FC98-C780-86F41C9E4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753516" y="4771638"/>
            <a:ext cx="432707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517E3A-F115-E578-25ED-9ADFD6B920A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5691105" y="22735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6. Feedback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314" name="Picture 2" descr="The noisy MNIST datasets. Examples of noisy MNIST samples: background... |  Download Scientific Diagram">
            <a:extLst>
              <a:ext uri="{FF2B5EF4-FFF2-40B4-BE49-F238E27FC236}">
                <a16:creationId xmlns:a16="http://schemas.microsoft.com/office/drawing/2014/main" id="{1DB9F53A-F784-1FBB-11CB-6868E0E0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03" y="2683386"/>
            <a:ext cx="5017328" cy="21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4F01A-2144-EE1C-E3E9-F072021BB774}"/>
              </a:ext>
            </a:extLst>
          </p:cNvPr>
          <p:cNvSpPr txBox="1"/>
          <p:nvPr/>
        </p:nvSpPr>
        <p:spPr>
          <a:xfrm>
            <a:off x="6767088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다양한 노이즈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5A0FD-5737-0599-58BD-BC5DF5F09D83}"/>
              </a:ext>
            </a:extLst>
          </p:cNvPr>
          <p:cNvSpPr txBox="1"/>
          <p:nvPr/>
        </p:nvSpPr>
        <p:spPr>
          <a:xfrm>
            <a:off x="353712" y="2078895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 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Rotate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37109-C384-8598-AEFE-9B75E261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" y="2777530"/>
            <a:ext cx="7112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B4203-4340-6234-05E9-1BF9309D2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085" y="2777530"/>
            <a:ext cx="6985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988C68-39CE-B581-8491-D2C43485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44" y="2787933"/>
            <a:ext cx="711200" cy="701842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9DFFF2F2-691D-1F23-8209-58E4A3178496}"/>
              </a:ext>
            </a:extLst>
          </p:cNvPr>
          <p:cNvSpPr/>
          <p:nvPr/>
        </p:nvSpPr>
        <p:spPr>
          <a:xfrm>
            <a:off x="1504576" y="2865697"/>
            <a:ext cx="1529395" cy="546314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or /</a:t>
            </a:r>
            <a:endParaRPr lang="en-US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50C672-EED8-399A-9735-CF596A0C3C89}"/>
              </a:ext>
            </a:extLst>
          </p:cNvPr>
          <p:cNvSpPr txBox="1"/>
          <p:nvPr/>
        </p:nvSpPr>
        <p:spPr>
          <a:xfrm>
            <a:off x="4429745" y="2072846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한계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 :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005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3047326" y="3198167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4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431446"/>
            <a:ext cx="9147564" cy="51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+, -, /, x, =)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이외의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A54BD29D-7FE2-AA32-64A7-C0BB849C3048}"/>
              </a:ext>
            </a:extLst>
          </p:cNvPr>
          <p:cNvSpPr/>
          <p:nvPr/>
        </p:nvSpPr>
        <p:spPr>
          <a:xfrm rot="5400000">
            <a:off x="4317041" y="-232329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FEB2B3A-AC45-9F6D-2DAF-A630115D09A8}"/>
              </a:ext>
            </a:extLst>
          </p:cNvPr>
          <p:cNvGraphicFramePr>
            <a:graphicFrameLocks noGrp="1"/>
          </p:cNvGraphicFramePr>
          <p:nvPr/>
        </p:nvGraphicFramePr>
        <p:xfrm>
          <a:off x="2058492" y="2148291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2274FD8-EA81-E21C-84C5-9C8CA278DF02}"/>
              </a:ext>
            </a:extLst>
          </p:cNvPr>
          <p:cNvGraphicFramePr>
            <a:graphicFrameLocks noGrp="1"/>
          </p:cNvGraphicFramePr>
          <p:nvPr/>
        </p:nvGraphicFramePr>
        <p:xfrm>
          <a:off x="6891308" y="2148291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1703E8E-4C4A-2E65-398E-6A822DC893EE}"/>
              </a:ext>
            </a:extLst>
          </p:cNvPr>
          <p:cNvGraphicFramePr>
            <a:graphicFrameLocks noGrp="1"/>
          </p:cNvGraphicFramePr>
          <p:nvPr/>
        </p:nvGraphicFramePr>
        <p:xfrm>
          <a:off x="6752513" y="4406799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3059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(10.0%)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347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(7.9%)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03A8F1B-4960-4AC4-C79B-B89BC07BCCD1}"/>
              </a:ext>
            </a:extLst>
          </p:cNvPr>
          <p:cNvGraphicFramePr>
            <a:graphicFrameLocks noGrp="1"/>
          </p:cNvGraphicFramePr>
          <p:nvPr/>
        </p:nvGraphicFramePr>
        <p:xfrm>
          <a:off x="3072346" y="4402375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(27389, 784)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(4003, 784)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8EC3C79-405A-BB8C-549B-350304EB5B34}"/>
              </a:ext>
            </a:extLst>
          </p:cNvPr>
          <p:cNvSpPr txBox="1"/>
          <p:nvPr/>
        </p:nvSpPr>
        <p:spPr>
          <a:xfrm>
            <a:off x="2098272" y="3443614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79F260-CADF-E71C-F06F-48D7A5896383}"/>
              </a:ext>
            </a:extLst>
          </p:cNvPr>
          <p:cNvSpPr txBox="1"/>
          <p:nvPr/>
        </p:nvSpPr>
        <p:spPr>
          <a:xfrm>
            <a:off x="6691568" y="3442564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CA5A3-2F1B-DDCC-8D31-CF6E0BF814F9}"/>
              </a:ext>
            </a:extLst>
          </p:cNvPr>
          <p:cNvSpPr txBox="1"/>
          <p:nvPr/>
        </p:nvSpPr>
        <p:spPr>
          <a:xfrm>
            <a:off x="6555289" y="5643351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E38F2-2CF2-BD0D-304E-C4562458DB72}"/>
              </a:ext>
            </a:extLst>
          </p:cNvPr>
          <p:cNvSpPr txBox="1"/>
          <p:nvPr/>
        </p:nvSpPr>
        <p:spPr>
          <a:xfrm>
            <a:off x="2912943" y="563110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가공할 </a:t>
            </a:r>
            <a:r>
              <a:rPr kumimoji="1" lang="en-US" altLang="ko-KR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Handmade </a:t>
            </a:r>
            <a:r>
              <a:rPr kumimoji="1" lang="ko-KR" altLang="en-US" sz="1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275462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B3DEC-7225-F483-1C46-5FCD62AD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2345355"/>
            <a:ext cx="9144000" cy="2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15A0A5-BF87-8DF0-4DAC-8A9F027F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36" y="2612097"/>
            <a:ext cx="9144000" cy="6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199528-A76C-8FD1-C42A-669C93C4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3919510"/>
            <a:ext cx="9144000" cy="6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F9A7C3C-DA48-F683-F4C8-1CB38D3C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77" y="4646184"/>
            <a:ext cx="9144000" cy="72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B9576-0014-5432-8463-CB90951D5072}"/>
              </a:ext>
            </a:extLst>
          </p:cNvPr>
          <p:cNvSpPr txBox="1"/>
          <p:nvPr/>
        </p:nvSpPr>
        <p:spPr>
          <a:xfrm>
            <a:off x="880556" y="1781555"/>
            <a:ext cx="914756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잘못된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(3)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학습에 애매한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육안으로 판별 후 제거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(2,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번 과정에서 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1910(train)+209(test)</a:t>
            </a:r>
            <a:r>
              <a:rPr kumimoji="1" lang="ko-KR" altLang="en-US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삭제됨</a:t>
            </a:r>
            <a:r>
              <a:rPr kumimoji="1" lang="en-US" altLang="ko-KR" sz="1600" b="1" spc="-60" dirty="0">
                <a:solidFill>
                  <a:schemeClr val="bg2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B163CA3-2A4D-BCA6-2CB7-BA630A88C14E}"/>
              </a:ext>
            </a:extLst>
          </p:cNvPr>
          <p:cNvSpPr/>
          <p:nvPr/>
        </p:nvSpPr>
        <p:spPr>
          <a:xfrm>
            <a:off x="2311699" y="255575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87FC8D5-509B-7875-7E63-7C746F286967}"/>
              </a:ext>
            </a:extLst>
          </p:cNvPr>
          <p:cNvSpPr/>
          <p:nvPr/>
        </p:nvSpPr>
        <p:spPr>
          <a:xfrm>
            <a:off x="6056764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7A1BBE-651A-1D68-F1D1-75B05E161FDA}"/>
              </a:ext>
            </a:extLst>
          </p:cNvPr>
          <p:cNvSpPr/>
          <p:nvPr/>
        </p:nvSpPr>
        <p:spPr>
          <a:xfrm>
            <a:off x="7917647" y="2550519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D3CA40D-C240-D213-86FE-609AE8F4BFE2}"/>
              </a:ext>
            </a:extLst>
          </p:cNvPr>
          <p:cNvSpPr/>
          <p:nvPr/>
        </p:nvSpPr>
        <p:spPr>
          <a:xfrm>
            <a:off x="6927365" y="4598530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0571C21-8CCD-009B-59B8-C46DA2023908}"/>
              </a:ext>
            </a:extLst>
          </p:cNvPr>
          <p:cNvSpPr/>
          <p:nvPr/>
        </p:nvSpPr>
        <p:spPr>
          <a:xfrm>
            <a:off x="1312278" y="3851271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EC6D-2633-55A5-44DE-7C28D8D6CED3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278" y="5416761"/>
            <a:ext cx="776885" cy="734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89163" y="566480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'x'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6088" y="5474525"/>
            <a:ext cx="66675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27906" y="56794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// </a:t>
            </a:r>
            <a:r>
              <a:rPr lang="ko-KR" altLang="en-US">
                <a:latin typeface="NanumGothic" panose="020D0604000000000000" pitchFamily="50" charset="-127"/>
                <a:ea typeface="NanumGothic" panose="020D0604000000000000" pitchFamily="50" charset="-127"/>
              </a:rPr>
              <a:t>라벨 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</a:rPr>
              <a:t>'9'</a:t>
            </a:r>
            <a:endParaRPr lang="ko-KR" altLang="en-US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90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775338"/>
            <a:ext cx="1102906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(4)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약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30000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→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Combined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endParaRPr kumimoji="1" lang="en-US" altLang="ko-KR" sz="1600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				: (Class10: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6000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				: (Class15: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60,000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trainset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라벨별 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4000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testset :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각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660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픽셀값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(feature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값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차이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Normalizer(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kumimoji="1" lang="ko-KR" altLang="en-US" sz="16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추가</a:t>
            </a:r>
            <a:endParaRPr kumimoji="1" lang="en-US" altLang="ko-KR" sz="1600" spc="-6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0~255 // Handmade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0~1</a:t>
            </a: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6)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노이즈가 있는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노이즈 추가하여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trainset, </a:t>
            </a:r>
            <a:r>
              <a:rPr kumimoji="1" lang="en-US" altLang="ko-KR" sz="16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구축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파이프라인에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denoising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 추가</a:t>
            </a: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E814D-0E43-2E3D-B130-884005BA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6" y="4857600"/>
            <a:ext cx="9144000" cy="683385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2B2D3E0F-C293-FC28-339B-F3AC850BF312}"/>
              </a:ext>
            </a:extLst>
          </p:cNvPr>
          <p:cNvSpPr/>
          <p:nvPr/>
        </p:nvSpPr>
        <p:spPr>
          <a:xfrm>
            <a:off x="5452555" y="4815543"/>
            <a:ext cx="2735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53CE394-E97E-755F-CB4C-73B8E1BAD79D}"/>
              </a:ext>
            </a:extLst>
          </p:cNvPr>
          <p:cNvSpPr/>
          <p:nvPr/>
        </p:nvSpPr>
        <p:spPr>
          <a:xfrm>
            <a:off x="4566231" y="4815543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152B5-6027-9243-6896-0FE88334520C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97407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4C871E-E7CF-24B9-8DB3-18EB9A9E66DC}"/>
              </a:ext>
            </a:extLst>
          </p:cNvPr>
          <p:cNvSpPr txBox="1"/>
          <p:nvPr/>
        </p:nvSpPr>
        <p:spPr>
          <a:xfrm>
            <a:off x="880556" y="1958505"/>
            <a:ext cx="101122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(7) shift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데이터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테두리가 남은 데이터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파이프라인에 중앙화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최대화 과정 추가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(8)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비슷한 숫자 및 기호의 존재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삭제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향후 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Confusion Matrix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분석 계획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(9)</a:t>
            </a:r>
            <a:r>
              <a:rPr kumimoji="1" lang="ko-KR" altLang="en-US" sz="1600" spc="-6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크기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*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28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데이터만 있음 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→  현재 가진 데이터를 확대</a:t>
            </a:r>
            <a:r>
              <a:rPr kumimoji="1" lang="en-US" altLang="ko-KR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축소해서 새로운 데이터를 만드는 데 한계가 있음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</a:t>
            </a:r>
            <a:r>
              <a:rPr kumimoji="1" lang="ko-KR" altLang="en-US" sz="2400" b="1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F5776-884E-5532-B7D7-08A427B6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3980779"/>
            <a:ext cx="9144000" cy="745478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F90FA9D-299A-C35D-F654-54BA74B634AE}"/>
              </a:ext>
            </a:extLst>
          </p:cNvPr>
          <p:cNvSpPr/>
          <p:nvPr/>
        </p:nvSpPr>
        <p:spPr>
          <a:xfrm>
            <a:off x="3973666" y="3934325"/>
            <a:ext cx="830179" cy="767497"/>
          </a:xfrm>
          <a:prstGeom prst="frame">
            <a:avLst>
              <a:gd name="adj1" fmla="val 30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604108-C86D-AEEE-63DA-36FB8DC1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452062"/>
            <a:ext cx="75057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7899D-AFEA-5E4D-4532-6C1B824B568B}"/>
              </a:ext>
            </a:extLst>
          </p:cNvPr>
          <p:cNvSpPr txBox="1"/>
          <p:nvPr/>
        </p:nvSpPr>
        <p:spPr>
          <a:xfrm>
            <a:off x="780692" y="1012701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Discover and Visualize the data</a:t>
            </a:r>
          </a:p>
        </p:txBody>
      </p:sp>
    </p:spTree>
    <p:extLst>
      <p:ext uri="{BB962C8B-B14F-4D97-AF65-F5344CB8AC3E}">
        <p14:creationId xmlns:p14="http://schemas.microsoft.com/office/powerpoint/2010/main" val="152483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0 </a:t>
            </a:r>
            <a:r>
              <a:rPr kumimoji="1" lang="ko-KR" altLang="en-US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kumimoji="1" lang="en-US" altLang="ko-KR" sz="18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85207" y="2001764"/>
            <a:ext cx="554927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Normalize: </a:t>
            </a:r>
            <a:r>
              <a:rPr kumimoji="1" lang="en-US" altLang="ko-KR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Feature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값 상이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 Denosing: </a:t>
            </a:r>
            <a:r>
              <a:rPr kumimoji="1" lang="en-US" altLang="ko-KR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Noise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존재할 경우 없애기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Centering: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중앙에 위치하도록 수정하기</a:t>
            </a:r>
            <a:endParaRPr kumimoji="1" lang="en-US" altLang="ko-KR" sz="2400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 Enlargning: </a:t>
            </a:r>
            <a:r>
              <a:rPr kumimoji="1" lang="ko-KR" altLang="en-US" sz="2400" spc="-60">
                <a:latin typeface="NanumGothic" panose="020D0604000000000000" pitchFamily="34" charset="-127"/>
                <a:ea typeface="NanumGothic" panose="020D0604000000000000" pitchFamily="34" charset="-127"/>
              </a:rPr>
              <a:t>작은 데이터 크게 만들기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1081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최종발표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9AC30-AB5D-18BA-7907-B105308CE2FC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sz="24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 데이터 분석 및 전처리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7EBDD-E004-B8D2-FDA0-960EBB3097D7}"/>
              </a:ext>
            </a:extLst>
          </p:cNvPr>
          <p:cNvSpPr txBox="1"/>
          <p:nvPr/>
        </p:nvSpPr>
        <p:spPr>
          <a:xfrm>
            <a:off x="788276" y="1029103"/>
            <a:ext cx="6094428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spc="-60">
                <a:latin typeface="NanumGothic" panose="020D0604000000000000" pitchFamily="34" charset="-127"/>
                <a:ea typeface="NanumGothic" panose="020D0604000000000000" pitchFamily="34" charset="-127"/>
              </a:rPr>
              <a:t>Pipeline: </a:t>
            </a:r>
            <a:r>
              <a:rPr kumimoji="1" lang="en-US" altLang="ko-KR" sz="1800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Normalize</a:t>
            </a:r>
            <a:endParaRPr kumimoji="1" lang="en-US" altLang="ko-KR" sz="18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45" y="2142577"/>
            <a:ext cx="3000375" cy="409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7745" y="171385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KNN: 0.83 // 0.88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77605" y="439472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MLP: 0.80 // 0.84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78120" y="1680912"/>
            <a:ext cx="337079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1. No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2. Standard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3. Robust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4. MinMax Scaler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5. Normalizer</a:t>
            </a:r>
          </a:p>
          <a:p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대부분 모델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Normalizer 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사용시 성능 향상 최대</a:t>
            </a:r>
            <a:endParaRPr kumimoji="1" lang="en-US" altLang="ko-KR" b="1" spc="-6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소수점 두자리 값 차이 정도</a:t>
            </a:r>
            <a:r>
              <a:rPr kumimoji="1" lang="en-US" altLang="ko-KR" b="1" spc="-6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b="1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605" y="4802415"/>
            <a:ext cx="31718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7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1933</Words>
  <Application>Microsoft Macintosh PowerPoint</Application>
  <PresentationFormat>Widescreen</PresentationFormat>
  <Paragraphs>579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Wingdings</vt:lpstr>
      <vt:lpstr>맑은 고딕</vt:lpstr>
      <vt:lpstr>Calibri Light</vt:lpstr>
      <vt:lpstr>Arial</vt:lpstr>
      <vt:lpstr>NanumGothic</vt:lpstr>
      <vt:lpstr>Pretendard</vt:lpstr>
      <vt:lpstr>Calibri</vt:lpstr>
      <vt:lpstr>Office Theme</vt:lpstr>
      <vt:lpstr>최종 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정하연</cp:lastModifiedBy>
  <cp:revision>158</cp:revision>
  <dcterms:created xsi:type="dcterms:W3CDTF">2023-11-19T13:46:10Z</dcterms:created>
  <dcterms:modified xsi:type="dcterms:W3CDTF">2023-12-03T13:35:06Z</dcterms:modified>
</cp:coreProperties>
</file>